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24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4056"/>
    <a:srgbClr val="E7E8EA"/>
    <a:srgbClr val="CBCED2"/>
    <a:srgbClr val="27B34F"/>
    <a:srgbClr val="009FBD"/>
    <a:srgbClr val="009F59"/>
    <a:srgbClr val="003D61"/>
    <a:srgbClr val="3DDCE6"/>
    <a:srgbClr val="7C4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95" autoAdjust="0"/>
  </p:normalViewPr>
  <p:slideViewPr>
    <p:cSldViewPr snapToGrid="0" snapToObjects="1">
      <p:cViewPr varScale="1">
        <p:scale>
          <a:sx n="89" d="100"/>
          <a:sy n="89" d="100"/>
        </p:scale>
        <p:origin x="782" y="101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4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6/26/2018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 smtClean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6/26/2018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04245"/>
            <a:ext cx="12192000" cy="235375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269563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5600" y="6313923"/>
            <a:ext cx="4264025" cy="32477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l" fontAlgn="base"/>
            <a:r>
              <a:rPr lang="en-US" sz="1000" b="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Analog Devices Confidential Information—not for external distribution</a:t>
            </a:r>
            <a:endParaRPr lang="en-US" sz="1000" b="0" i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1" y="4124326"/>
            <a:ext cx="5526617" cy="185737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50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826" y="5729632"/>
            <a:ext cx="1004160" cy="823680"/>
          </a:xfrm>
          <a:prstGeom prst="rect">
            <a:avLst/>
          </a:prstGeom>
        </p:spPr>
      </p:pic>
      <p:sp>
        <p:nvSpPr>
          <p:cNvPr id="15" name="Title Placeholder 2"/>
          <p:cNvSpPr>
            <a:spLocks noGrp="1"/>
          </p:cNvSpPr>
          <p:nvPr>
            <p:ph type="title"/>
          </p:nvPr>
        </p:nvSpPr>
        <p:spPr>
          <a:xfrm>
            <a:off x="355600" y="1333501"/>
            <a:ext cx="5558368" cy="2552700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2600" i="0" dirty="0"/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55599" y="1333500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75958" y="3763588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55601" y="3763588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55600" y="1333501"/>
            <a:ext cx="11430001" cy="2124595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55600" y="1333501"/>
            <a:ext cx="11430000" cy="2178577"/>
          </a:xfrm>
          <a:custGeom>
            <a:avLst/>
            <a:gdLst>
              <a:gd name="connsiteX0" fmla="*/ 0 w 8572500"/>
              <a:gd name="connsiteY0" fmla="*/ 0 h 2035175"/>
              <a:gd name="connsiteX1" fmla="*/ 8572500 w 8572500"/>
              <a:gd name="connsiteY1" fmla="*/ 0 h 2035175"/>
              <a:gd name="connsiteX2" fmla="*/ 8572500 w 8572500"/>
              <a:gd name="connsiteY2" fmla="*/ 1860562 h 2035175"/>
              <a:gd name="connsiteX3" fmla="*/ 8397887 w 8572500"/>
              <a:gd name="connsiteY3" fmla="*/ 2035175 h 2035175"/>
              <a:gd name="connsiteX4" fmla="*/ 0 w 8572500"/>
              <a:gd name="connsiteY4" fmla="*/ 2035175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2035175">
                <a:moveTo>
                  <a:pt x="0" y="0"/>
                </a:moveTo>
                <a:lnTo>
                  <a:pt x="8572500" y="0"/>
                </a:lnTo>
                <a:lnTo>
                  <a:pt x="8572500" y="1860562"/>
                </a:lnTo>
                <a:lnTo>
                  <a:pt x="8397887" y="2035175"/>
                </a:lnTo>
                <a:lnTo>
                  <a:pt x="0" y="2035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333500"/>
            <a:ext cx="11430000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" y="0"/>
            <a:ext cx="12191996" cy="687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5601" y="1333500"/>
            <a:ext cx="5558367" cy="2552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2600" b="1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55601" y="4132638"/>
            <a:ext cx="5558367" cy="1849063"/>
          </a:xfrm>
        </p:spPr>
        <p:txBody>
          <a:bodyPr>
            <a:normAutofit/>
          </a:bodyPr>
          <a:lstStyle>
            <a:lvl1pPr marL="0" indent="0">
              <a:buNone/>
              <a:defRPr lang="en-US" sz="1500" b="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Lucida Grande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333500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348047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" y="-5928"/>
            <a:ext cx="12191999" cy="1148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" y="0"/>
            <a:ext cx="12191997" cy="11416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66560" y="1333498"/>
            <a:ext cx="5019040" cy="4648201"/>
          </a:xfrm>
          <a:custGeom>
            <a:avLst/>
            <a:gdLst>
              <a:gd name="connsiteX0" fmla="*/ 0 w 3764280"/>
              <a:gd name="connsiteY0" fmla="*/ 0 h 3764280"/>
              <a:gd name="connsiteX1" fmla="*/ 3764280 w 3764280"/>
              <a:gd name="connsiteY1" fmla="*/ 0 h 3764280"/>
              <a:gd name="connsiteX2" fmla="*/ 3764280 w 3764280"/>
              <a:gd name="connsiteY2" fmla="*/ 1729105 h 3764280"/>
              <a:gd name="connsiteX3" fmla="*/ 3764280 w 3764280"/>
              <a:gd name="connsiteY3" fmla="*/ 3116580 h 3764280"/>
              <a:gd name="connsiteX4" fmla="*/ 3764280 w 3764280"/>
              <a:gd name="connsiteY4" fmla="*/ 3589667 h 3764280"/>
              <a:gd name="connsiteX5" fmla="*/ 3589667 w 3764280"/>
              <a:gd name="connsiteY5" fmla="*/ 3764280 h 3764280"/>
              <a:gd name="connsiteX6" fmla="*/ 0 w 3764280"/>
              <a:gd name="connsiteY6" fmla="*/ 3764280 h 3764280"/>
              <a:gd name="connsiteX7" fmla="*/ 0 w 3764280"/>
              <a:gd name="connsiteY7" fmla="*/ 3116580 h 3764280"/>
              <a:gd name="connsiteX8" fmla="*/ 0 w 3764280"/>
              <a:gd name="connsiteY8" fmla="*/ 1729105 h 3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280" h="3764280">
                <a:moveTo>
                  <a:pt x="0" y="0"/>
                </a:moveTo>
                <a:lnTo>
                  <a:pt x="3764280" y="0"/>
                </a:lnTo>
                <a:lnTo>
                  <a:pt x="3764280" y="1729105"/>
                </a:lnTo>
                <a:lnTo>
                  <a:pt x="3764280" y="3116580"/>
                </a:lnTo>
                <a:lnTo>
                  <a:pt x="3764280" y="3589667"/>
                </a:lnTo>
                <a:lnTo>
                  <a:pt x="3589667" y="3764280"/>
                </a:lnTo>
                <a:lnTo>
                  <a:pt x="0" y="3764280"/>
                </a:lnTo>
                <a:lnTo>
                  <a:pt x="0" y="3116580"/>
                </a:lnTo>
                <a:lnTo>
                  <a:pt x="0" y="1729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>
                <a:solidFill>
                  <a:schemeClr val="accent2"/>
                </a:solidFill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1400"/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200"/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" y="0"/>
            <a:ext cx="12191997" cy="1141618"/>
          </a:xfrm>
          <a:prstGeom prst="rect">
            <a:avLst/>
          </a:prstGeom>
          <a:solidFill>
            <a:schemeClr val="accent2"/>
          </a:solidFill>
        </p:spPr>
        <p:txBody>
          <a:bodyPr vert="horz" lIns="365760" tIns="182880" rIns="365760" bIns="182880" rtlCol="0" anchor="ctr" anchorCtr="0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6116346"/>
            <a:ext cx="1332389" cy="539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33500"/>
            <a:ext cx="1143000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8" r:id="rId2"/>
    <p:sldLayoutId id="2147483697" r:id="rId3"/>
    <p:sldLayoutId id="2147483699" r:id="rId4"/>
    <p:sldLayoutId id="2147483677" r:id="rId5"/>
    <p:sldLayoutId id="2147483698" r:id="rId6"/>
    <p:sldLayoutId id="2147483680" r:id="rId7"/>
    <p:sldLayoutId id="2147483681" r:id="rId8"/>
    <p:sldLayoutId id="2147483700" r:id="rId9"/>
    <p:sldLayoutId id="2147483702" r:id="rId10"/>
    <p:sldLayoutId id="2147483679" r:id="rId11"/>
    <p:sldLayoutId id="2147483703" r:id="rId12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75000"/>
        <a:buFont typeface="Lucida Grande"/>
        <a:buChar char="►"/>
        <a:defRPr lang="en-US" sz="20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Font typeface="Arial"/>
        <a:buChar char="•"/>
        <a:defRPr lang="en-US" sz="16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Font typeface="Arial"/>
        <a:buChar char="–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200" kern="1200" baseline="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8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840" userDrawn="1">
          <p15:clr>
            <a:srgbClr val="F26B43"/>
          </p15:clr>
        </p15:guide>
        <p15:guide id="0" pos="3949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172"/>
            <a:ext cx="12191999" cy="683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LFCSP 3x3 to 5x5mm</a:t>
            </a:r>
            <a:br>
              <a:rPr lang="en-US" dirty="0" smtClean="0"/>
            </a:br>
            <a:r>
              <a:rPr lang="en-US" dirty="0" smtClean="0"/>
              <a:t>Package Outline Drawing(POD) Change Description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174410"/>
              </p:ext>
            </p:extLst>
          </p:nvPr>
        </p:nvGraphicFramePr>
        <p:xfrm>
          <a:off x="312551" y="1042751"/>
          <a:ext cx="11566897" cy="44946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5371"/>
                <a:gridCol w="720096"/>
                <a:gridCol w="966355"/>
                <a:gridCol w="1548245"/>
                <a:gridCol w="1226127"/>
                <a:gridCol w="1287605"/>
                <a:gridCol w="1022726"/>
                <a:gridCol w="1513524"/>
                <a:gridCol w="1049482"/>
                <a:gridCol w="1457366"/>
              </a:tblGrid>
              <a:tr h="8084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CC"/>
                          </a:solidFill>
                        </a:rPr>
                        <a:t>Body Size (mm)</a:t>
                      </a:r>
                      <a:endParaRPr lang="en-US" sz="12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CC"/>
                          </a:solidFill>
                        </a:rPr>
                        <a:t>Lead Count</a:t>
                      </a:r>
                      <a:endParaRPr lang="en-US" sz="12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Sawn LFCSP</a:t>
                      </a:r>
                    </a:p>
                    <a:p>
                      <a:pPr algn="ctr"/>
                      <a:r>
                        <a:rPr lang="en-US" sz="1200" b="1" i="0" u="none" strike="noStrike" baseline="0" dirty="0" err="1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STATSChipPAC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-China (SCC)</a:t>
                      </a:r>
                      <a:endParaRPr lang="en-US" sz="14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Sawn Type LFCSP</a:t>
                      </a:r>
                    </a:p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ASE-Korea (AEK)</a:t>
                      </a:r>
                      <a:endParaRPr lang="en-US" sz="14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</a:tr>
              <a:tr h="538986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POD Spec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E-Pad Size</a:t>
                      </a:r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 </a:t>
                      </a:r>
                    </a:p>
                    <a:p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(mm SQ.)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Length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Width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POD Spec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E-Pad Size</a:t>
                      </a:r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 </a:t>
                      </a:r>
                    </a:p>
                    <a:p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(mm SQ.)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Length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Width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1065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3X3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8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CP-8-12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1.60x1.60±0.10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0.40±0.10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0.25±0.05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CP-8-11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2.34X1.60±0.10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0.40±0.10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0.25±0.05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</a:tr>
              <a:tr h="461065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3X3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8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CP-8-13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1.74x1.45±0.10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0.40±0.10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0.25±0.05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CP-8-11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2.34X1.60±0.10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0.40±0.10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0.25±0.05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3X3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16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1.50x1.50+0.15/-0.05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0.40±0.10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0.25±0.05</a:t>
                      </a:r>
                      <a:endParaRPr lang="en-US" sz="105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CP-16-22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1.60X1.60±0.15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0.40±0.10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0.23+0.07</a:t>
                      </a: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/-0.05</a:t>
                      </a:r>
                    </a:p>
                  </a:txBody>
                  <a:tcPr anchor="ctr"/>
                </a:tc>
              </a:tr>
              <a:tr h="447504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20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CP-20-10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2.50x2.50±0.15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0.40±0.10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0.25±0.05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CP-20-8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2.60X2.60+0.15/-0.25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0.40±0.10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0.25+0.05</a:t>
                      </a: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/-0.07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24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CP-24-7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2.50x2.50+0.15/-0.05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0.40±0.10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CP-24-15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2.60x2.60±0.10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0.40±0.10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0.25+0.05/-0.07</a:t>
                      </a:r>
                      <a:endParaRPr lang="en-US" sz="10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5X5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28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CP-28-6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3.30x3.30±0.10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0.40±0.10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CP-28-10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3.14X3.14±0.10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0.53±0.05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0.25±0.05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5X5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32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CP-32-11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3.50x3.50+0.15/-0.05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0.40±0.10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0.25+0.05</a:t>
                      </a:r>
                      <a:r>
                        <a:rPr lang="en-US" sz="1050" b="1" dirty="0" smtClean="0">
                          <a:effectLst/>
                        </a:rPr>
                        <a:t>/-0.07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CP-32-12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3.60X3.60+0.15/-0.05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0.40±0.10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2"/>
          <p:cNvSpPr txBox="1"/>
          <p:nvPr/>
        </p:nvSpPr>
        <p:spPr>
          <a:xfrm>
            <a:off x="6494276" y="6025823"/>
            <a:ext cx="5564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Note) Highlighted in blue the dimensions that are changing.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57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ITemplate">
  <a:themeElements>
    <a:clrScheme name="Analog Devices Color Palette">
      <a:dk1>
        <a:srgbClr val="656565"/>
      </a:dk1>
      <a:lt1>
        <a:srgbClr val="FFFFFF"/>
      </a:lt1>
      <a:dk2>
        <a:srgbClr val="003D61"/>
      </a:dk2>
      <a:lt2>
        <a:srgbClr val="1E4056"/>
      </a:lt2>
      <a:accent1>
        <a:srgbClr val="009FBD"/>
      </a:accent1>
      <a:accent2>
        <a:srgbClr val="003D61"/>
      </a:accent2>
      <a:accent3>
        <a:srgbClr val="A91D45"/>
      </a:accent3>
      <a:accent4>
        <a:srgbClr val="27B34F"/>
      </a:accent4>
      <a:accent5>
        <a:srgbClr val="7C4A8B"/>
      </a:accent5>
      <a:accent6>
        <a:srgbClr val="FF7200"/>
      </a:accent6>
      <a:hlink>
        <a:srgbClr val="009FBD"/>
      </a:hlink>
      <a:folHlink>
        <a:srgbClr val="7C4A8B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I-2015-PowerPoint-Template-16-9-Confidential.pptx" id="{F39395E1-888C-4E65-A3A3-FB08CAA0FB07}" vid="{7C3EAE06-507F-4D0D-8EF3-9A84A78DCF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 2015 16x9 Confidential</Template>
  <TotalTime>23450</TotalTime>
  <Words>165</Words>
  <Application>Microsoft Office PowerPoint</Application>
  <PresentationFormat>Widescreen</PresentationFormat>
  <Paragraphs>88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Lucida Grande</vt:lpstr>
      <vt:lpstr>Arial</vt:lpstr>
      <vt:lpstr>Wingdings</vt:lpstr>
      <vt:lpstr>Wingdings 3</vt:lpstr>
      <vt:lpstr>ADITemplate</vt:lpstr>
      <vt:lpstr>LFCSP 3x3 to 5x5mm Package Outline Drawing(POD) Change Description</vt:lpstr>
    </vt:vector>
  </TitlesOfParts>
  <Company>Analog Devices,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Coronel, Ephraim</dc:creator>
  <dc:description>© 1995 - 2015 Analog Devices, Inc. All Rights Reserved</dc:description>
  <cp:lastModifiedBy>Choi, Aiden</cp:lastModifiedBy>
  <cp:revision>363</cp:revision>
  <cp:lastPrinted>2015-04-02T14:52:35Z</cp:lastPrinted>
  <dcterms:created xsi:type="dcterms:W3CDTF">2015-05-11T06:13:31Z</dcterms:created>
  <dcterms:modified xsi:type="dcterms:W3CDTF">2018-06-26T10:49:18Z</dcterms:modified>
</cp:coreProperties>
</file>